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embeddedFontLst>
    <p:embeddedFont>
      <p:font typeface="Unbounded"/>
      <p:regular r:id="rId23"/>
    </p:embeddedFont>
    <p:embeddedFont>
      <p:font typeface="Unbounded"/>
      <p:regular r:id="rId24"/>
    </p:embeddedFont>
    <p:embeddedFont>
      <p:font typeface="Cabin"/>
      <p:regular r:id="rId25"/>
    </p:embeddedFont>
    <p:embeddedFont>
      <p:font typeface="Cabin"/>
      <p:regular r:id="rId26"/>
    </p:embeddedFont>
    <p:embeddedFont>
      <p:font typeface="Cabin"/>
      <p:regular r:id="rId27"/>
    </p:embeddedFont>
    <p:embeddedFont>
      <p:font typeface="Cabin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Relationship Id="rId27" Type="http://schemas.openxmlformats.org/officeDocument/2006/relationships/font" Target="fonts/font5.fntdata"/><Relationship Id="rId2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slideLayout" Target="../slideLayouts/slideLayout16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hyperlink" Target="https://gamma.app/docs/Redes-Neuronales-Una-Introduccion-Sencilla-kknp31ukecjbz6n" TargetMode="Externa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00225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Proyecto de Detección de Objetos y Clasificación de Imágenes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97526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 esta presentación se cubren  los aspectos más relevantes del proyecto, como el contexto, retos, desarrollo y conclusiones.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6028373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6035992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6010513"/>
            <a:ext cx="3872865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 Juan Camilo Garcia Braham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11617" y="501968"/>
            <a:ext cx="7807047" cy="535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Variaciones del entrenamiento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243757" y="1310878"/>
            <a:ext cx="2142887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Más épocas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6370" y="1851898"/>
            <a:ext cx="9857661" cy="21744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7461" y="4231243"/>
            <a:ext cx="13355479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 presición general del agente aumentó aproximadamente un 3% 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5954078" y="4795838"/>
            <a:ext cx="2722245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+ Data augmentation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930" y="5336858"/>
            <a:ext cx="10792539" cy="23906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58666"/>
            <a:ext cx="1126224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Rendimiento de modelos de YOLO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2349" y="1941433"/>
            <a:ext cx="11325701" cy="48772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708791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Uno de los factores más cruciales del proyecto.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89308" y="2262307"/>
            <a:ext cx="28517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+ YOLOv8 (Large)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093006"/>
            <a:ext cx="12954952" cy="28742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77627" y="1951315"/>
            <a:ext cx="307502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+ YOLOv8 (XLarge)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782014"/>
            <a:ext cx="12954952" cy="28440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89526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 todos los juguetes hubo un aumento del 8.9%!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49561"/>
            <a:ext cx="740235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Lecciones aprendidas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31255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74" y="2370534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01959" y="2394823"/>
            <a:ext cx="2806898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El estado del arte es importante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101959" y="3594259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Debo buscar qué tecnologías existen y qué requieren antes de usarlas.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10208062" y="231255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8312" y="2370534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85897" y="2394823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Aspectos a mejorar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85897" y="3242310"/>
            <a:ext cx="280689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 proceso de búsqueda/anotación de imágenes puede ser muy tedioso a mano. Pero es el factor decisivo.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6324124" y="563618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74" y="5694164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01959" y="5718453"/>
            <a:ext cx="57551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"No es necesario hardware fuerte"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101959" y="6213991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 opciones más asequibles y buena optimización/conocimiento se pueden llegar a hacer proyectos relevantes y funcionales.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661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443" y="3008948"/>
            <a:ext cx="4991933" cy="580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Opciones a futuro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43" y="3885009"/>
            <a:ext cx="986433" cy="11837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72747" y="4082296"/>
            <a:ext cx="3227189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Expansión del proyecto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972747" y="4490680"/>
            <a:ext cx="1196721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Buscar otros cultivos/áreas que puedan beneficiarse de la clasificación de imágenes/detección de objetos.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43" y="5068729"/>
            <a:ext cx="986433" cy="143422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72747" y="5266015"/>
            <a:ext cx="5734526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Aumento del dataset/Mejora de precisión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972747" y="5674400"/>
            <a:ext cx="11967210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 más cantidad y variedad de imágenes reales podría entrenar un agente más preciso. También un mejor proceso de anotación mejoraría significativamente la precisión del agente.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43" y="6502956"/>
            <a:ext cx="986433" cy="118371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72747" y="6700242"/>
            <a:ext cx="2321004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Despliegue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972747" y="7108627"/>
            <a:ext cx="1196721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 podría montar los agentes en una página o app para su uso masivo.</a:t>
            </a: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9114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Conclusión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554135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Este proyecto demostró un enfoque práctico y efectivo para la clasificación de imágenes y la detección de objetos, abriendo un abanico de posibilidades para su aplicación en escenarios reales. 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97240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Mirando hacia el futuro, con las posibilidades planteadas se podría garantizar su relevancia y utilidad a largo plazo.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17338" y="1719739"/>
            <a:ext cx="579560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Idea del proyecto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22044"/>
            <a:ext cx="362057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¿Cuál es el problema?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613309"/>
            <a:ext cx="3928586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Los cultivos de banano en Colombia pueden verse afectados por la Sigatoka negra y amarilla, enfermedades que, si no se tratan a tiempo, pueden llegar a dañar plantaciones enteras y generar pérdidas millonarias para los productores.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022044"/>
            <a:ext cx="32658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Solución propuesta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3613309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 agente computacional que esté en la capacidad de detectar si una hoja está sana o tiene Sigatoka negra o amarilla y que detecte en tiempo real las hojas sanas o afectadas.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022044"/>
            <a:ext cx="391977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Ejemplo de caso de uso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3613309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Esta tecnología podría ser usada por diferentes productores de banano y trabajadores para ayudar en la identificación en masa de zonas de infección.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8896" y="314039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Preámbulo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32315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Antes de hablar a fondo del proyecto que hice, tenemos que hacer un repaso a las redes neuronales, lo cual se puede hacer </a:t>
            </a:r>
            <a:pPr algn="ctr" indent="0" marL="0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 esta presentación</a:t>
            </a:r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222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139" y="3199090"/>
            <a:ext cx="6772513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Obstáculos principales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39" y="4167307"/>
            <a:ext cx="524351" cy="5243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68160" y="4255175"/>
            <a:ext cx="3082290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Adquisición de datos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468160" y="4689515"/>
            <a:ext cx="12428101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Encontrar suficientes datos relevantes y hacerles anotaciones no es sencillo.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39" y="5481280"/>
            <a:ext cx="524351" cy="5243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68160" y="5569148"/>
            <a:ext cx="4020026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Recursos computacionales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468160" y="6003488"/>
            <a:ext cx="12428101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Hubo limitaciones de hardware y no sabía si usar opciones de computación en la nube.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139" y="6795254"/>
            <a:ext cx="524351" cy="5243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68160" y="6883122"/>
            <a:ext cx="428029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Implementación del proyecto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468160" y="7317462"/>
            <a:ext cx="12428101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Los aspectos técnicos de las herramientas usadas.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40381"/>
            <a:ext cx="730650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Proceso de desarrollo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203371"/>
            <a:ext cx="179427" cy="1261586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862524" y="2203371"/>
            <a:ext cx="469463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Preprocesamiento de datos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2698909"/>
            <a:ext cx="69301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 limpieza del dataset, las anotaciones manuales y el debate del uso de imágenes augmented para mejorar la calidad del dataset.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3704273"/>
            <a:ext cx="179427" cy="1261586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7221498" y="3704273"/>
            <a:ext cx="425041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Desarrollo de los agentes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199811"/>
            <a:ext cx="657117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Inicialmente planteaba entregar solo el agente clasificador pero no me pareció suficiente, así que hice el de detección de objetos.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5205174"/>
            <a:ext cx="179427" cy="1644610"/>
          </a:xfrm>
          <a:prstGeom prst="roundRect">
            <a:avLst>
              <a:gd name="adj" fmla="val 20012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7580590" y="5205174"/>
            <a:ext cx="441483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Entrenamiento del modelo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5700712"/>
            <a:ext cx="62120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7.7 horas de entrenamiento no son buenas para la salud. Así que tuve que buscar opciones de optimización y ajustar parámetros. Se logró bajar a 2.5 horas con hilos.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79126"/>
            <a:ext cx="850213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Resultados y rendimiento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81551"/>
            <a:ext cx="6297930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78.3%</a:t>
            </a:r>
            <a:endParaRPr lang="en-US" sz="6200" dirty="0"/>
          </a:p>
        </p:txBody>
      </p:sp>
      <p:sp>
        <p:nvSpPr>
          <p:cNvPr id="4" name="Text 2"/>
          <p:cNvSpPr/>
          <p:nvPr/>
        </p:nvSpPr>
        <p:spPr>
          <a:xfrm>
            <a:off x="1919526" y="3970496"/>
            <a:ext cx="41342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Precisión en la detección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466034"/>
            <a:ext cx="629793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 agente de detección identificó correctamente el 78.3% de las hojas. </a:t>
            </a:r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
</a:t>
            </a:r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Hojas sanas: 94.2% y Sigatoka: 62.4%.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494627" y="2881551"/>
            <a:ext cx="6298049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96.03% *</a:t>
            </a:r>
            <a:endParaRPr lang="en-US" sz="6200" dirty="0"/>
          </a:p>
        </p:txBody>
      </p:sp>
      <p:sp>
        <p:nvSpPr>
          <p:cNvPr id="7" name="Text 5"/>
          <p:cNvSpPr/>
          <p:nvPr/>
        </p:nvSpPr>
        <p:spPr>
          <a:xfrm>
            <a:off x="8301990" y="3970496"/>
            <a:ext cx="46833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Exactitud en la clasificación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94627" y="4466034"/>
            <a:ext cx="62980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 agente de clasificación clasificó correctamente todas las hojas, pero con confianza variable*.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884307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Los agentes demostraron un rendimiento decente tanto en la detección de Sigatoka en hojas de banano como en la clasificación de imágenes.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60928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Resultado inicial del entrenamiento del agente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647712"/>
            <a:ext cx="12954952" cy="4820960"/>
          </a:xfrm>
          <a:prstGeom prst="roundRect">
            <a:avLst>
              <a:gd name="adj" fmla="val 7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2655332"/>
            <a:ext cx="12939713" cy="6930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5017" y="2806541"/>
            <a:ext cx="12460724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Ultralytics 8.3.102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🚀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Python-3.11.6 torch-2.6.0+cpu CPU (AMD Ryzen 5 5600G with Radeon Graphics)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845344" y="3348395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085017" y="3499604"/>
            <a:ext cx="124607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Model summary (fused): 72 layers, 11,126,358 parameters, 0 gradients, 28.4 GFLOPs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845344" y="4033838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85017" y="4185047"/>
            <a:ext cx="136529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Class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2936558" y="4185047"/>
            <a:ext cx="136148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Images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4784288" y="4185047"/>
            <a:ext cx="136148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Instances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6632019" y="4185047"/>
            <a:ext cx="136278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Precision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481060" y="4185047"/>
            <a:ext cx="136278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Recall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0330101" y="4185047"/>
            <a:ext cx="136278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mAP50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12179141" y="4185047"/>
            <a:ext cx="136659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mAP50-95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45344" y="4719280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85017" y="4870490"/>
            <a:ext cx="136529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all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2936558" y="4870490"/>
            <a:ext cx="136148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100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4784288" y="4870490"/>
            <a:ext cx="136148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207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6632019" y="4870490"/>
            <a:ext cx="136278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u="sng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0,783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8481060" y="4870490"/>
            <a:ext cx="136278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0,629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10330101" y="4870490"/>
            <a:ext cx="136278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0,72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12179141" y="4870490"/>
            <a:ext cx="136659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0,568</a:t>
            </a:r>
            <a:endParaRPr lang="en-US" sz="1850" dirty="0"/>
          </a:p>
        </p:txBody>
      </p:sp>
      <p:sp>
        <p:nvSpPr>
          <p:cNvPr id="24" name="Shape 22"/>
          <p:cNvSpPr/>
          <p:nvPr/>
        </p:nvSpPr>
        <p:spPr>
          <a:xfrm>
            <a:off x="845344" y="5404723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85017" y="5555933"/>
            <a:ext cx="136529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leaf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2936558" y="5555933"/>
            <a:ext cx="136148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69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4784288" y="5555933"/>
            <a:ext cx="136148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90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6632019" y="5555933"/>
            <a:ext cx="136278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0,942</a:t>
            </a:r>
            <a:endParaRPr lang="en-US" sz="1850" dirty="0"/>
          </a:p>
        </p:txBody>
      </p:sp>
      <p:sp>
        <p:nvSpPr>
          <p:cNvPr id="29" name="Text 27"/>
          <p:cNvSpPr/>
          <p:nvPr/>
        </p:nvSpPr>
        <p:spPr>
          <a:xfrm>
            <a:off x="8481060" y="5555933"/>
            <a:ext cx="136278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0,728</a:t>
            </a:r>
            <a:endParaRPr lang="en-US" sz="1850" dirty="0"/>
          </a:p>
        </p:txBody>
      </p:sp>
      <p:sp>
        <p:nvSpPr>
          <p:cNvPr id="30" name="Text 28"/>
          <p:cNvSpPr/>
          <p:nvPr/>
        </p:nvSpPr>
        <p:spPr>
          <a:xfrm>
            <a:off x="10330101" y="5555933"/>
            <a:ext cx="136278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0,87</a:t>
            </a:r>
            <a:endParaRPr lang="en-US" sz="1850" dirty="0"/>
          </a:p>
        </p:txBody>
      </p:sp>
      <p:sp>
        <p:nvSpPr>
          <p:cNvPr id="31" name="Text 29"/>
          <p:cNvSpPr/>
          <p:nvPr/>
        </p:nvSpPr>
        <p:spPr>
          <a:xfrm>
            <a:off x="12179141" y="5555933"/>
            <a:ext cx="136659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0,803</a:t>
            </a:r>
            <a:endParaRPr lang="en-US" sz="1850" dirty="0"/>
          </a:p>
        </p:txBody>
      </p:sp>
      <p:sp>
        <p:nvSpPr>
          <p:cNvPr id="32" name="Shape 30"/>
          <p:cNvSpPr/>
          <p:nvPr/>
        </p:nvSpPr>
        <p:spPr>
          <a:xfrm>
            <a:off x="845344" y="6090166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1085017" y="6241375"/>
            <a:ext cx="136529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sigatoka</a:t>
            </a:r>
            <a:endParaRPr lang="en-US" sz="1850" dirty="0"/>
          </a:p>
        </p:txBody>
      </p:sp>
      <p:sp>
        <p:nvSpPr>
          <p:cNvPr id="34" name="Text 32"/>
          <p:cNvSpPr/>
          <p:nvPr/>
        </p:nvSpPr>
        <p:spPr>
          <a:xfrm>
            <a:off x="2936558" y="6241375"/>
            <a:ext cx="136148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50</a:t>
            </a:r>
            <a:endParaRPr lang="en-US" sz="1850" dirty="0"/>
          </a:p>
        </p:txBody>
      </p:sp>
      <p:sp>
        <p:nvSpPr>
          <p:cNvPr id="35" name="Text 33"/>
          <p:cNvSpPr/>
          <p:nvPr/>
        </p:nvSpPr>
        <p:spPr>
          <a:xfrm>
            <a:off x="4784288" y="6241375"/>
            <a:ext cx="136148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117</a:t>
            </a:r>
            <a:endParaRPr lang="en-US" sz="1850" dirty="0"/>
          </a:p>
        </p:txBody>
      </p:sp>
      <p:sp>
        <p:nvSpPr>
          <p:cNvPr id="36" name="Text 34"/>
          <p:cNvSpPr/>
          <p:nvPr/>
        </p:nvSpPr>
        <p:spPr>
          <a:xfrm>
            <a:off x="6632019" y="6241375"/>
            <a:ext cx="136278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u="sng" dirty="0">
                <a:solidFill>
                  <a:srgbClr val="F44444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0,624</a:t>
            </a:r>
            <a:endParaRPr lang="en-US" sz="1850" dirty="0"/>
          </a:p>
        </p:txBody>
      </p:sp>
      <p:sp>
        <p:nvSpPr>
          <p:cNvPr id="37" name="Text 35"/>
          <p:cNvSpPr/>
          <p:nvPr/>
        </p:nvSpPr>
        <p:spPr>
          <a:xfrm>
            <a:off x="8481060" y="6241375"/>
            <a:ext cx="136278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0,53</a:t>
            </a:r>
            <a:endParaRPr lang="en-US" sz="1850" dirty="0"/>
          </a:p>
        </p:txBody>
      </p:sp>
      <p:sp>
        <p:nvSpPr>
          <p:cNvPr id="38" name="Text 36"/>
          <p:cNvSpPr/>
          <p:nvPr/>
        </p:nvSpPr>
        <p:spPr>
          <a:xfrm>
            <a:off x="10330101" y="6241375"/>
            <a:ext cx="136278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0,569</a:t>
            </a:r>
            <a:endParaRPr lang="en-US" sz="1850" dirty="0"/>
          </a:p>
        </p:txBody>
      </p:sp>
      <p:sp>
        <p:nvSpPr>
          <p:cNvPr id="39" name="Text 37"/>
          <p:cNvSpPr/>
          <p:nvPr/>
        </p:nvSpPr>
        <p:spPr>
          <a:xfrm>
            <a:off x="12179141" y="6241375"/>
            <a:ext cx="136659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0,332</a:t>
            </a:r>
            <a:endParaRPr lang="en-US" sz="1850" dirty="0"/>
          </a:p>
        </p:txBody>
      </p:sp>
      <p:sp>
        <p:nvSpPr>
          <p:cNvPr id="40" name="Shape 38"/>
          <p:cNvSpPr/>
          <p:nvPr/>
        </p:nvSpPr>
        <p:spPr>
          <a:xfrm>
            <a:off x="845344" y="6775609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1085017" y="6926818"/>
            <a:ext cx="124607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Speed: 1.5ms preprocess, 142.0ms inference, 0.0ms loss, 0.2ms postprocess per image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629722"/>
            <a:ext cx="13027581" cy="73279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01547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Resultados del entrenamiento con Google Colab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788331"/>
            <a:ext cx="12954952" cy="18874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94502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Hora de experimentar!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2025-06-03T14:47:42Z</dcterms:created>
  <dcterms:modified xsi:type="dcterms:W3CDTF">2025-06-03T14:47:42Z</dcterms:modified>
</cp:coreProperties>
</file>